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5" r:id="rId5"/>
    <p:sldId id="258" r:id="rId6"/>
    <p:sldId id="266" r:id="rId7"/>
    <p:sldId id="272" r:id="rId8"/>
    <p:sldId id="274" r:id="rId9"/>
    <p:sldId id="267" r:id="rId10"/>
    <p:sldId id="260" r:id="rId11"/>
    <p:sldId id="269" r:id="rId12"/>
    <p:sldId id="268" r:id="rId13"/>
    <p:sldId id="270" r:id="rId14"/>
    <p:sldId id="261" r:id="rId15"/>
    <p:sldId id="27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000099"/>
    <a:srgbClr val="00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1.4  </a:t>
            </a:r>
            <a:r>
              <a:rPr lang="zh-CN" altLang="en-US" sz="3600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连续时间信号的抽样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ea typeface="楷体_GB2312" pitchFamily="49" charset="-122"/>
              </a:rPr>
              <a:t>五、时域信号的插值重构</a:t>
            </a:r>
          </a:p>
        </p:txBody>
      </p:sp>
      <p:pic>
        <p:nvPicPr>
          <p:cNvPr id="6" name="Picture 3" descr="E:\DSP程佩青课件\064937-01 数字信号处理教程（第四版）(经典版) 40571-9\CTP\TU\1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570026"/>
            <a:ext cx="4399943" cy="78740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364130" y="275302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ea typeface="楷体_GB2312" pitchFamily="49" charset="-122"/>
              </a:rPr>
              <a:t>抽样恢复</a:t>
            </a:r>
          </a:p>
        </p:txBody>
      </p:sp>
      <p:pic>
        <p:nvPicPr>
          <p:cNvPr id="8" name="Picture 2" descr="E:\DSP程佩青课件\064937-01 数字信号处理教程（第四版）(经典版) 40571-9\CTP\TU\1t2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786193"/>
            <a:ext cx="3730363" cy="13573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5714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ea typeface="楷体_GB2312" pitchFamily="49" charset="-122"/>
              </a:rPr>
              <a:t>抽样内值公式</a:t>
            </a:r>
            <a:endParaRPr lang="zh-CN" altLang="en-US" sz="2400" b="1" dirty="0">
              <a:ea typeface="楷体_GB2312" pitchFamily="49" charset="-122"/>
            </a:endParaRPr>
          </a:p>
        </p:txBody>
      </p:sp>
      <p:pic>
        <p:nvPicPr>
          <p:cNvPr id="3" name="Picture 2" descr="image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602" y="1142984"/>
            <a:ext cx="3835781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16847" y="2000240"/>
            <a:ext cx="76081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理想低通滤波器的频域特性是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突变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的，因而其时域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冲激响应是无限长、非因果的，不可实现。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为了使此滤波器成为可实现的，一般采用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逼近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方法，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即用频域缓变的可实现滤波器来逼近</a:t>
            </a:r>
            <a:r>
              <a:rPr lang="en-US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H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sz="2400" b="1" dirty="0" err="1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j</a:t>
            </a:r>
            <a:r>
              <a:rPr lang="en-US" sz="2400" b="1" i="1" dirty="0" err="1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，这时，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就不能完全不失真地重构出原信号，只要按要求，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将误差限制在一定范围内即可。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E:\DSP程佩青课件\064937-01 数字信号处理教程（第四版）(经典版) 40571-9\CTP\TU\1t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857496"/>
            <a:ext cx="4286280" cy="2557114"/>
          </a:xfrm>
          <a:prstGeom prst="rect">
            <a:avLst/>
          </a:prstGeom>
          <a:noFill/>
        </p:spPr>
      </p:pic>
      <p:pic>
        <p:nvPicPr>
          <p:cNvPr id="6" name="Picture 2" descr="E:\DSP程佩青课件\064937-01 数字信号处理教程（第四版）(经典版) 40571-9\CTP\TU\1t2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714356"/>
            <a:ext cx="3730363" cy="1357319"/>
          </a:xfrm>
          <a:prstGeom prst="rect">
            <a:avLst/>
          </a:prstGeom>
          <a:noFill/>
        </p:spPr>
      </p:pic>
      <p:pic>
        <p:nvPicPr>
          <p:cNvPr id="7" name="Picture 4" descr="E:\DSP程佩青课件\064937-01 数字信号处理教程（第四版）(经典版) 40571-9\CTP\TU\1t24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714356"/>
            <a:ext cx="3635393" cy="1600854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00496" y="5824855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ea typeface="楷体_GB2312" pitchFamily="49" charset="-122"/>
              </a:rPr>
              <a:t>理想抽样的内插值恢复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5858" y="538443"/>
            <a:ext cx="219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ea typeface="楷体_GB2312" pitchFamily="49" charset="-122"/>
              </a:rPr>
              <a:t>*</a:t>
            </a:r>
            <a:r>
              <a:rPr lang="zh-CN" altLang="en-US" sz="2400" b="1" dirty="0" smtClean="0">
                <a:solidFill>
                  <a:srgbClr val="7030A0"/>
                </a:solidFill>
                <a:ea typeface="楷体_GB2312" pitchFamily="49" charset="-122"/>
              </a:rPr>
              <a:t>六、实际抽样</a:t>
            </a:r>
          </a:p>
        </p:txBody>
      </p:sp>
      <p:pic>
        <p:nvPicPr>
          <p:cNvPr id="6146" name="Picture 2" descr="E:\DSP程佩青课件\064937-01 数字信号处理教程（第四版）(经典版) 40571-9\CTP\TU\1t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14422"/>
            <a:ext cx="7550095" cy="3643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843" y="395567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60093"/>
                </a:solidFill>
                <a:latin typeface="Times New Roman" pitchFamily="18" charset="0"/>
                <a:ea typeface="楷体_GB2312" pitchFamily="49" charset="-122"/>
              </a:rPr>
              <a:t>七、正弦型信号的抽样</a:t>
            </a:r>
            <a:endParaRPr lang="zh-CN" altLang="en-US" sz="2400" b="1" dirty="0">
              <a:solidFill>
                <a:srgbClr val="D60093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1000108"/>
            <a:ext cx="538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1. 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正弦信号的抽样频率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必须满足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en-US" altLang="zh-CN" sz="2400" b="1" i="1" baseline="-25000" dirty="0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&gt;2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0</a:t>
            </a:r>
            <a:endParaRPr lang="zh-CN" altLang="en-US" sz="2400" b="1" baseline="-2500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1643050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2. 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对于周期正弦序列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2285992"/>
            <a:ext cx="620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当</a:t>
            </a:r>
            <a:r>
              <a:rPr lang="el-GR" altLang="zh-CN" sz="2400" b="1" i="1" dirty="0">
                <a:latin typeface="Times New Roman" pitchFamily="18" charset="0"/>
                <a:ea typeface="楷体_GB2312" pitchFamily="49" charset="-122"/>
              </a:rPr>
              <a:t>ω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l-GR" altLang="zh-CN" sz="2400" b="1" i="1" dirty="0">
                <a:latin typeface="Times New Roman" pitchFamily="18" charset="0"/>
                <a:ea typeface="楷体_GB2312" pitchFamily="49" charset="-122"/>
              </a:rPr>
              <a:t> ω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+2</a:t>
            </a:r>
            <a:r>
              <a:rPr lang="el-GR" altLang="zh-CN" sz="2400" b="1" dirty="0">
                <a:latin typeface="Times New Roman" pitchFamily="18" charset="0"/>
                <a:ea typeface="楷体_GB2312" pitchFamily="49" charset="-122"/>
              </a:rPr>
              <a:t>π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k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时，两个正弦序列是相同的。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9034" y="2928934"/>
            <a:ext cx="7148111" cy="1464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 smtClean="0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两个不同频率的模拟正弦信号，抽样频率相同，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抽样后的序列满足上述条件，则可得到同一序列，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无法分辨出它们分别来自哪一个正弦信号。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386" y="4500570"/>
            <a:ext cx="8074646" cy="1464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同一个模拟正弦信号，用两个不同的抽样频率抽样，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只要所得到的数字频率满足上述条件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即可得到相同序列，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我们无法确定其原抽样频率。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8148" y="681319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1.18</a:t>
            </a:r>
            <a:endParaRPr lang="zh-CN" altLang="en-US" sz="2400" b="1" dirty="0" smtClean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200" y="1395699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1.19</a:t>
            </a:r>
            <a:endParaRPr lang="zh-CN" altLang="en-US" sz="2400" b="1" dirty="0" smtClean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714356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作业</a:t>
            </a:r>
            <a:endParaRPr lang="zh-CN" alt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5786" y="3214686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8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一、模拟信号的抽样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552" y="1109947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</a:rPr>
              <a:t>理想</a:t>
            </a: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</a:rPr>
              <a:t>抽样</a:t>
            </a:r>
          </a:p>
        </p:txBody>
      </p:sp>
      <p:pic>
        <p:nvPicPr>
          <p:cNvPr id="4" name="Picture 15" descr="image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043" y="1785926"/>
            <a:ext cx="3651859" cy="42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 descr="image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6042" y="2428868"/>
            <a:ext cx="2532061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image00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6043" y="3214686"/>
            <a:ext cx="6851654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0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6043" y="4357688"/>
            <a:ext cx="3763436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image00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4605" y="5214944"/>
            <a:ext cx="3460658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46637" y="475327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周期延拓，延拓周期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28" name="Picture 4" descr="image0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0872" y="5214944"/>
            <a:ext cx="188178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云形标注 10"/>
          <p:cNvSpPr/>
          <p:nvPr/>
        </p:nvSpPr>
        <p:spPr>
          <a:xfrm>
            <a:off x="5389447" y="4286250"/>
            <a:ext cx="3571868" cy="2000264"/>
          </a:xfrm>
          <a:prstGeom prst="cloudCallout">
            <a:avLst>
              <a:gd name="adj1" fmla="val -65712"/>
              <a:gd name="adj2" fmla="val 1977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1t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437345" cy="435771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31677" y="5500702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连续时间信号的抽样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1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28604"/>
            <a:ext cx="5500726" cy="375715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571736" y="4857760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周期冲激序列及其傅里叶变换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二、时域抽样定理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608" y="1196752"/>
            <a:ext cx="68371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对于频带宽度有限的信号（称带限信号），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要想抽样后的信号能够不失真地还原出原信号，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则必须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抽样频率大于信号最高频率分量的两倍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&gt;2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h</a:t>
            </a:r>
            <a:endParaRPr lang="zh-CN" altLang="en-US" sz="2400" b="1" i="1" baseline="-250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3475732"/>
            <a:ext cx="5444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说明：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数字域频率与模拟域频率的关系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l-GR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l-GR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l-GR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=2</a:t>
            </a:r>
            <a:r>
              <a:rPr lang="el-GR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=2</a:t>
            </a:r>
            <a:r>
              <a:rPr lang="el-GR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fT</a:t>
            </a:r>
          </a:p>
          <a:p>
            <a:pPr algn="ctr">
              <a:lnSpc>
                <a:spcPct val="150000"/>
              </a:lnSpc>
            </a:pPr>
            <a:r>
              <a:rPr lang="el-GR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=</a:t>
            </a:r>
            <a:r>
              <a:rPr lang="el-GR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l-GR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=2</a:t>
            </a:r>
            <a:r>
              <a:rPr lang="el-GR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l-GR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π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29322" y="4786322"/>
            <a:ext cx="3214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延拓周期为</a:t>
            </a:r>
            <a:r>
              <a:rPr lang="en-US" sz="2400" b="1" dirty="0" smtClean="0">
                <a:latin typeface="Times New Roman" pitchFamily="18" charset="0"/>
                <a:ea typeface="楷体_GB2312" pitchFamily="49" charset="-122"/>
              </a:rPr>
              <a:t>2π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折叠频率为</a:t>
            </a:r>
            <a:r>
              <a:rPr lang="en-US" sz="2400" b="1" dirty="0" smtClean="0">
                <a:latin typeface="Times New Roman" pitchFamily="18" charset="0"/>
                <a:ea typeface="楷体_GB2312" pitchFamily="49" charset="-122"/>
              </a:rPr>
              <a:t>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ea typeface="楷体_GB2312" pitchFamily="49" charset="-122"/>
              </a:rPr>
              <a:t>数字域最高频率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为</a:t>
            </a:r>
            <a:r>
              <a:rPr lang="en-US" sz="2400" b="1" dirty="0" smtClean="0">
                <a:latin typeface="Times New Roman" pitchFamily="18" charset="0"/>
                <a:ea typeface="楷体_GB2312" pitchFamily="49" charset="-122"/>
              </a:rPr>
              <a:t>π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86446" y="4786322"/>
            <a:ext cx="3071834" cy="17859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40" y="5572140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抽样信号频谱的周期延拓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075" name="Picture 3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40" y="5500702"/>
            <a:ext cx="169354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98" y="620605"/>
            <a:ext cx="45815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三、带通信号的抽样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050" name="Picture 2" descr="E:\DSP程佩青课件\039836-01 数字信号处理教程（第四版）\TU\1t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8191469" cy="314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39836-01 数字信号处理教程（第四版）\TU\1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8108194" cy="3186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1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428604"/>
            <a:ext cx="4500593" cy="596569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7158" y="642918"/>
            <a:ext cx="3122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四、连续时间信号、</a:t>
            </a:r>
            <a:endParaRPr lang="en-US" altLang="zh-CN" sz="2400" b="1" dirty="0" smtClean="0">
              <a:solidFill>
                <a:srgbClr val="000099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理想抽样信号、</a:t>
            </a:r>
            <a:endParaRPr lang="en-US" altLang="zh-CN" sz="2400" b="1" dirty="0" smtClean="0">
              <a:solidFill>
                <a:srgbClr val="000099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离散时间抽样</a:t>
            </a:r>
            <a:endParaRPr lang="en-US" altLang="zh-CN" sz="2400" b="1" dirty="0" smtClean="0">
              <a:solidFill>
                <a:srgbClr val="000099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序列</a:t>
            </a:r>
            <a:endParaRPr lang="en-US" altLang="zh-CN" sz="2400" b="1" dirty="0" smtClean="0">
              <a:solidFill>
                <a:srgbClr val="000099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99"/>
                </a:solidFill>
                <a:latin typeface="Times New Roman" pitchFamily="18" charset="0"/>
                <a:ea typeface="楷体_GB2312" pitchFamily="49" charset="-122"/>
              </a:rPr>
              <a:t>         之间的关系</a:t>
            </a:r>
            <a:endParaRPr lang="zh-CN" altLang="en-US" sz="2400" b="1" dirty="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b="1" dirty="0" smtClean="0">
            <a:solidFill>
              <a:srgbClr val="7030A0"/>
            </a:solidFill>
            <a:ea typeface="楷体_GB2312" pitchFamily="49" charset="-122"/>
          </a:defRPr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974</TotalTime>
  <Words>390</Words>
  <Application>Microsoft Office PowerPoint</Application>
  <PresentationFormat>全屏显示(4:3)</PresentationFormat>
  <Paragraphs>48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Concourse</vt:lpstr>
      <vt:lpstr>1.4  连续时间信号的抽样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113</cp:revision>
  <dcterms:created xsi:type="dcterms:W3CDTF">2017-07-17T10:44:10Z</dcterms:created>
  <dcterms:modified xsi:type="dcterms:W3CDTF">2017-09-13T03:44:55Z</dcterms:modified>
</cp:coreProperties>
</file>